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81" r:id="rId4"/>
    <p:sldId id="282" r:id="rId5"/>
    <p:sldId id="283" r:id="rId6"/>
    <p:sldId id="28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77638" autoAdjust="0"/>
  </p:normalViewPr>
  <p:slideViewPr>
    <p:cSldViewPr snapToGrid="0">
      <p:cViewPr>
        <p:scale>
          <a:sx n="100" d="100"/>
          <a:sy n="100" d="100"/>
        </p:scale>
        <p:origin x="1662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0D0B1D-8678-4993-BCCC-8A1686225181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DD16D5-3EF9-49D2-936D-CB8C55096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297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Revise or remove?</a:t>
            </a:r>
          </a:p>
          <a:p>
            <a:r>
              <a:rPr lang="en-US" dirty="0"/>
              <a:t>If revise, how to cover hardware?</a:t>
            </a:r>
          </a:p>
          <a:p>
            <a:r>
              <a:rPr lang="en-US" dirty="0"/>
              <a:t>Coagulation status?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D16D5-3EF9-49D2-936D-CB8C5509674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107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Anteriorly rotated tube.</a:t>
            </a:r>
          </a:p>
          <a:p>
            <a:r>
              <a:rPr lang="en-US" dirty="0"/>
              <a:t>What is the threshold to revise? Endothelial count? Plaque?</a:t>
            </a:r>
          </a:p>
          <a:p>
            <a:r>
              <a:rPr lang="en-US" dirty="0"/>
              <a:t>How to revise? Ab </a:t>
            </a:r>
            <a:r>
              <a:rPr lang="en-US" dirty="0" err="1"/>
              <a:t>interno</a:t>
            </a:r>
            <a:r>
              <a:rPr lang="en-US" dirty="0"/>
              <a:t> or ab </a:t>
            </a:r>
            <a:r>
              <a:rPr lang="en-US" dirty="0" err="1"/>
              <a:t>externo</a:t>
            </a:r>
            <a:r>
              <a:rPr lang="en-US" dirty="0"/>
              <a:t>?</a:t>
            </a:r>
          </a:p>
          <a:p>
            <a:r>
              <a:rPr lang="en-US" dirty="0"/>
              <a:t>How to prevent this from happening again?</a:t>
            </a:r>
          </a:p>
          <a:p>
            <a:r>
              <a:rPr lang="en-US" dirty="0"/>
              <a:t>How often to monitor?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662B03-C8C9-42FF-873A-99E14E7D8689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72286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Port wine birthmark eyes.</a:t>
            </a:r>
          </a:p>
          <a:p>
            <a:r>
              <a:rPr lang="en-US" dirty="0"/>
              <a:t>Pre-op and post-op precautions?</a:t>
            </a:r>
          </a:p>
          <a:p>
            <a:r>
              <a:rPr lang="en-US" dirty="0"/>
              <a:t>Valved or non-valved implant?</a:t>
            </a:r>
          </a:p>
          <a:p>
            <a:r>
              <a:rPr lang="en-US" dirty="0"/>
              <a:t>Scleral window?</a:t>
            </a:r>
          </a:p>
          <a:p>
            <a:r>
              <a:rPr lang="en-US" dirty="0"/>
              <a:t>How to prevent hypotony?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D16D5-3EF9-49D2-936D-CB8C5509674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1266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to do?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D16D5-3EF9-49D2-936D-CB8C5509674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8362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Silicone oil eyes.</a:t>
            </a:r>
          </a:p>
          <a:p>
            <a:r>
              <a:rPr lang="en-US" dirty="0"/>
              <a:t>How to put in a tube </a:t>
            </a:r>
            <a:r>
              <a:rPr lang="en-US"/>
              <a:t>to lower IOP?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D16D5-3EF9-49D2-936D-CB8C5509674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591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217172-153B-1F94-2221-AB7093E6DF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7B9FCA-7E88-4EF9-75D7-C9200D3426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85BB66-F1C7-A655-06E0-88994F69A0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E6B00-6CA1-4559-B0B0-4DC1EE911E6D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A6FF24-77E1-36AA-A026-B7F0EFB1E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613830-9C50-9BC8-C8C3-85633D58F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E05E9-9625-474B-9C71-BA82A14482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41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A19A1-521B-3188-7252-627AC159A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4F0EE1-92CF-E8B5-9E60-FA5454F32D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94D2FB-2D30-BD96-8AF2-36AF18BE4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E6B00-6CA1-4559-B0B0-4DC1EE911E6D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999007-ED0D-7915-2819-15E05DFE3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58506F-C88D-7FD3-18E8-94DD1CC7D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E05E9-9625-474B-9C71-BA82A14482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008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C90277-E111-09C2-4CC2-36EFE0C837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0BFCB3-4AFF-6CF4-7852-BF7794E9FD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4FC18E-955B-5EFE-E6C4-98B5EAB17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E6B00-6CA1-4559-B0B0-4DC1EE911E6D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91439B-ABFD-B447-FB88-4CC0E89B3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4506E2-BF14-A577-7BB1-66BD2F2D1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E05E9-9625-474B-9C71-BA82A14482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574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5B258-E772-C321-EAC9-75CC77654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45B67A-28DD-786E-0E02-93266A2535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C102AB-A250-CBA5-A5E3-7CA6998A3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E6B00-6CA1-4559-B0B0-4DC1EE911E6D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28E47D-4BE1-112B-DCA0-021C9C184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272581-2756-B383-32F0-0C99546D7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E05E9-9625-474B-9C71-BA82A14482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348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FCFAE-8FC4-36CE-53ED-6013D4F8A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2CF73E-6A0C-C147-0366-D85924ABF4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15CA7B-1363-72F1-EAD9-B812576E4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E6B00-6CA1-4559-B0B0-4DC1EE911E6D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E5ACD4-8488-1F1D-A95B-78CFDACF1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0011BD-6E14-9EE5-6F3F-47541639A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E05E9-9625-474B-9C71-BA82A14482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519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8184EF-5C1A-DFCD-0048-5893B6CF9E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0E3145-A125-19DD-D098-26B1A734E2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369353-FA94-B598-D6E2-EAA0E0F293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55B2B5-845F-8EEB-5447-62786C159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E6B00-6CA1-4559-B0B0-4DC1EE911E6D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AABFF3-C3C0-83D8-A3C3-AF62996BC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250A8A-C30C-43FF-E1B2-5E0991507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E05E9-9625-474B-9C71-BA82A14482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620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D513F-F723-A768-82D9-48AF2086D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F9E760-C05C-D7A8-39BB-4756694543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F18E76-2E4A-76D2-1323-E230E5E5CE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CB92001-C219-8E41-E865-EEAE2FEB33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DE5401C-F507-9F36-D9C4-26E93FE53C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9180A6B-5DBC-1D2D-1C5D-2691CFDF0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E6B00-6CA1-4559-B0B0-4DC1EE911E6D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F5B4BBB-76C8-46E2-F232-9095B031B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F426231-77D9-6E53-B97B-A6AA63BFA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E05E9-9625-474B-9C71-BA82A14482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218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9D4A8C-B773-C0E6-4E60-F1163806C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210C840-E4B6-2871-9EEC-D04E2DA6A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E6B00-6CA1-4559-B0B0-4DC1EE911E6D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24539E-C303-9C17-3E2D-685EFD61F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60F870-0424-566E-5389-807DED924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E05E9-9625-474B-9C71-BA82A14482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9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A551F1-DDC6-B25A-D99F-79499A147C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E6B00-6CA1-4559-B0B0-4DC1EE911E6D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67B14D8-7B0F-7CE8-F1E8-B006526B3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EDC1FC-079F-F785-353B-69754A133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E05E9-9625-474B-9C71-BA82A14482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62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121764-F5A1-9B31-F1F8-4C8E7967C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BDF59C-AED8-BE21-5508-67A11776CC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846903-439D-4C2D-E506-64222CC118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752A4B-8486-784A-1B54-63640CB85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E6B00-6CA1-4559-B0B0-4DC1EE911E6D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829AA0-09FE-5685-46FD-E700309DD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25C7B9-286F-0468-E79C-5728C8D40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E05E9-9625-474B-9C71-BA82A14482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51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6ACFF-40F0-9B3B-CCC3-0A5B09ABE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EE397B5-0236-1D8E-2FF2-E56CDCBADB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35F778-F249-1B16-2097-53CC6CF607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2435CF-1015-DE9D-E85E-68B2DEA3C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E6B00-6CA1-4559-B0B0-4DC1EE911E6D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CA6836-B5CB-7777-16B2-173C2073A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6F4E60-502D-928E-0988-FE5652A9B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E05E9-9625-474B-9C71-BA82A14482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203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6420D0-80FD-87A6-6263-EDE7E7F54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EC991F-CB58-195E-1A46-A5D725DBF0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A13D31-6925-E343-3DFF-8272F276C7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50E6B00-6CA1-4559-B0B0-4DC1EE911E6D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901960-CAAF-9606-4CDC-CA6FA85080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F6A3B6-CB59-EA45-9E6F-ECE04708F8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F6E05E9-9625-474B-9C71-BA82A14482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143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DE991D-88AD-3F58-EBEC-AD1A8FC20A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Q &amp; A Round Table: Tubes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7495249-0426-E0A6-6911-0961D6FA820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341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8BC0C6F-704E-629E-B7AC-6AF3C0726C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295274"/>
            <a:ext cx="6286501" cy="62865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66BF9FD-233D-B69A-0E26-40FF49A0377C}"/>
              </a:ext>
            </a:extLst>
          </p:cNvPr>
          <p:cNvSpPr txBox="1"/>
          <p:nvPr/>
        </p:nvSpPr>
        <p:spPr>
          <a:xfrm>
            <a:off x="7181850" y="1343025"/>
            <a:ext cx="3876702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78 </a:t>
            </a:r>
            <a:r>
              <a:rPr lang="en-US" sz="4400" dirty="0" err="1"/>
              <a:t>yro</a:t>
            </a:r>
            <a:r>
              <a:rPr lang="en-US" sz="4400" dirty="0"/>
              <a:t> F</a:t>
            </a:r>
          </a:p>
          <a:p>
            <a:r>
              <a:rPr lang="en-US" sz="4400" dirty="0"/>
              <a:t>Anticoagulated</a:t>
            </a:r>
          </a:p>
          <a:p>
            <a:endParaRPr lang="en-US" sz="4400" dirty="0"/>
          </a:p>
          <a:p>
            <a:r>
              <a:rPr lang="en-US" sz="4400" dirty="0"/>
              <a:t>Severe POAG</a:t>
            </a:r>
          </a:p>
          <a:p>
            <a:r>
              <a:rPr lang="en-US" sz="4400" dirty="0"/>
              <a:t>PCIOL</a:t>
            </a:r>
          </a:p>
          <a:p>
            <a:r>
              <a:rPr lang="en-US" sz="4400" dirty="0"/>
              <a:t>PBK</a:t>
            </a:r>
          </a:p>
        </p:txBody>
      </p:sp>
    </p:spTree>
    <p:extLst>
      <p:ext uri="{BB962C8B-B14F-4D97-AF65-F5344CB8AC3E}">
        <p14:creationId xmlns:p14="http://schemas.microsoft.com/office/powerpoint/2010/main" val="363813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0B52269-E161-453A-80C2-7FBB28CAFDC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032" t="39062" r="41690" b="32195"/>
          <a:stretch/>
        </p:blipFill>
        <p:spPr>
          <a:xfrm>
            <a:off x="7676092" y="248204"/>
            <a:ext cx="4116461" cy="26051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0529A36-247B-46AC-888D-DA1D6CBCA7F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962" t="20937" r="26135" b="10208"/>
          <a:stretch/>
        </p:blipFill>
        <p:spPr>
          <a:xfrm>
            <a:off x="218547" y="248204"/>
            <a:ext cx="7353746" cy="603829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4880694-EF13-2DF4-657A-23C22AEFB6BD}"/>
              </a:ext>
            </a:extLst>
          </p:cNvPr>
          <p:cNvSpPr txBox="1"/>
          <p:nvPr/>
        </p:nvSpPr>
        <p:spPr>
          <a:xfrm>
            <a:off x="7824504" y="3429000"/>
            <a:ext cx="1909818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5 </a:t>
            </a:r>
            <a:r>
              <a:rPr lang="en-US" sz="4400" dirty="0" err="1"/>
              <a:t>yro</a:t>
            </a:r>
            <a:r>
              <a:rPr lang="en-US" sz="4400" dirty="0"/>
              <a:t> M</a:t>
            </a:r>
          </a:p>
          <a:p>
            <a:endParaRPr lang="en-US" sz="4400" dirty="0"/>
          </a:p>
          <a:p>
            <a:r>
              <a:rPr lang="en-US" sz="4400" dirty="0"/>
              <a:t>PCG</a:t>
            </a:r>
          </a:p>
        </p:txBody>
      </p:sp>
    </p:spTree>
    <p:extLst>
      <p:ext uri="{BB962C8B-B14F-4D97-AF65-F5344CB8AC3E}">
        <p14:creationId xmlns:p14="http://schemas.microsoft.com/office/powerpoint/2010/main" val="373951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2969">
        <p:fade/>
      </p:transition>
    </mc:Choice>
    <mc:Fallback xmlns="">
      <p:transition spd="med" advTm="22969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A378F5F-EB03-D492-5D55-8CD170AEF0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9" t="5820" r="-1" b="12766"/>
          <a:stretch/>
        </p:blipFill>
        <p:spPr>
          <a:xfrm rot="10800000">
            <a:off x="323361" y="1120882"/>
            <a:ext cx="7286625" cy="46162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B8C9DB4-7F9B-967C-A20E-19238A047C30}"/>
              </a:ext>
            </a:extLst>
          </p:cNvPr>
          <p:cNvSpPr txBox="1"/>
          <p:nvPr/>
        </p:nvSpPr>
        <p:spPr>
          <a:xfrm>
            <a:off x="7848601" y="612844"/>
            <a:ext cx="390573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  <a:cs typeface="Times New Roman" panose="02020603050405020304" pitchFamily="18" charset="0"/>
              </a:rPr>
              <a:t>2 months-old Caucasian F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cs typeface="Times New Roman" panose="02020603050405020304" pitchFamily="18" charset="0"/>
              </a:rPr>
              <a:t>Port-wine birthmark left face</a:t>
            </a:r>
          </a:p>
          <a:p>
            <a:endParaRPr lang="en-US" sz="2400" dirty="0">
              <a:cs typeface="Times New Roman" panose="02020603050405020304" pitchFamily="18" charset="0"/>
            </a:endParaRPr>
          </a:p>
          <a:p>
            <a:r>
              <a:rPr lang="en-US" sz="2400" dirty="0">
                <a:cs typeface="Times New Roman" panose="02020603050405020304" pitchFamily="18" charset="0"/>
              </a:rPr>
              <a:t>Failed angle surgery left eye</a:t>
            </a:r>
          </a:p>
          <a:p>
            <a:endParaRPr lang="en-US" sz="2400" dirty="0">
              <a:cs typeface="Times New Roman" panose="02020603050405020304" pitchFamily="18" charset="0"/>
            </a:endParaRPr>
          </a:p>
          <a:p>
            <a:r>
              <a:rPr lang="en-US" sz="2400" dirty="0">
                <a:cs typeface="Times New Roman" panose="02020603050405020304" pitchFamily="18" charset="0"/>
              </a:rPr>
              <a:t>Tp (light sedation)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Dorzolamide 0/3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R 18 15 24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L 35 34 24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	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Bscan (left eye)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Moderate/marked cupping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Thickened choroid</a:t>
            </a:r>
          </a:p>
        </p:txBody>
      </p:sp>
    </p:spTree>
    <p:extLst>
      <p:ext uri="{BB962C8B-B14F-4D97-AF65-F5344CB8AC3E}">
        <p14:creationId xmlns:p14="http://schemas.microsoft.com/office/powerpoint/2010/main" val="3840766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7F5C551-E3A2-FDA7-4978-2E65A99F59D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4452" t="24696" r="61095" b="13425"/>
          <a:stretch>
            <a:fillRect/>
          </a:stretch>
        </p:blipFill>
        <p:spPr>
          <a:xfrm>
            <a:off x="7799134" y="295275"/>
            <a:ext cx="4078541" cy="35052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40FE9E1-6B0B-2FD4-6096-017B7440968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3047" t="18946" r="53203" b="9054"/>
          <a:stretch>
            <a:fillRect/>
          </a:stretch>
        </p:blipFill>
        <p:spPr>
          <a:xfrm>
            <a:off x="314325" y="295275"/>
            <a:ext cx="4114800" cy="29813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8412DB1-B074-E841-9836-9909F4AA1EC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3359" t="17105" r="53438" b="5604"/>
          <a:stretch>
            <a:fillRect/>
          </a:stretch>
        </p:blipFill>
        <p:spPr>
          <a:xfrm>
            <a:off x="314325" y="3362325"/>
            <a:ext cx="4114800" cy="32531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EB5E468-4A95-B2A7-BCB1-D343E0D3C9EB}"/>
              </a:ext>
            </a:extLst>
          </p:cNvPr>
          <p:cNvSpPr txBox="1"/>
          <p:nvPr/>
        </p:nvSpPr>
        <p:spPr>
          <a:xfrm>
            <a:off x="4869115" y="3362325"/>
            <a:ext cx="4397742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6 </a:t>
            </a:r>
            <a:r>
              <a:rPr lang="en-US" sz="3200" dirty="0" err="1"/>
              <a:t>yro</a:t>
            </a:r>
            <a:r>
              <a:rPr lang="en-US" sz="3200" dirty="0"/>
              <a:t> M</a:t>
            </a:r>
          </a:p>
          <a:p>
            <a:r>
              <a:rPr lang="en-US" sz="3200" dirty="0"/>
              <a:t>Autism</a:t>
            </a:r>
          </a:p>
          <a:p>
            <a:r>
              <a:rPr lang="en-US" sz="3200" dirty="0"/>
              <a:t>Bilateral aphakia</a:t>
            </a:r>
          </a:p>
          <a:p>
            <a:r>
              <a:rPr lang="en-US" sz="3200" dirty="0"/>
              <a:t>Secondary glaucoma</a:t>
            </a:r>
          </a:p>
          <a:p>
            <a:endParaRPr lang="en-US" sz="3200" dirty="0"/>
          </a:p>
          <a:p>
            <a:r>
              <a:rPr lang="en-US" sz="3200" dirty="0"/>
              <a:t>IOP 2, 6 weeks after BGI</a:t>
            </a:r>
          </a:p>
        </p:txBody>
      </p:sp>
    </p:spTree>
    <p:extLst>
      <p:ext uri="{BB962C8B-B14F-4D97-AF65-F5344CB8AC3E}">
        <p14:creationId xmlns:p14="http://schemas.microsoft.com/office/powerpoint/2010/main" val="1168516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AC41E33-52F9-0D87-B323-7BD015EE16B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813" t="20326" r="50000" b="15954"/>
          <a:stretch>
            <a:fillRect/>
          </a:stretch>
        </p:blipFill>
        <p:spPr>
          <a:xfrm>
            <a:off x="314324" y="995362"/>
            <a:ext cx="7239413" cy="48672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DF6F6D3-21D5-37A4-AD4F-D9453B145532}"/>
              </a:ext>
            </a:extLst>
          </p:cNvPr>
          <p:cNvSpPr txBox="1"/>
          <p:nvPr/>
        </p:nvSpPr>
        <p:spPr>
          <a:xfrm>
            <a:off x="7686675" y="1228396"/>
            <a:ext cx="4408002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23 </a:t>
            </a:r>
            <a:r>
              <a:rPr lang="en-US" sz="4000" dirty="0" err="1"/>
              <a:t>yro</a:t>
            </a:r>
            <a:r>
              <a:rPr lang="en-US" sz="4000" dirty="0"/>
              <a:t> M</a:t>
            </a:r>
          </a:p>
          <a:p>
            <a:r>
              <a:rPr lang="en-US" sz="4000" dirty="0"/>
              <a:t>Stickler syndrome</a:t>
            </a:r>
          </a:p>
          <a:p>
            <a:endParaRPr lang="en-US" sz="4000" dirty="0"/>
          </a:p>
          <a:p>
            <a:r>
              <a:rPr lang="en-US" sz="4000" dirty="0"/>
              <a:t>RD</a:t>
            </a:r>
          </a:p>
          <a:p>
            <a:r>
              <a:rPr lang="en-US" sz="4000" dirty="0"/>
              <a:t>Repaired with SO</a:t>
            </a:r>
          </a:p>
          <a:p>
            <a:endParaRPr lang="en-US" sz="4000" dirty="0"/>
          </a:p>
          <a:p>
            <a:r>
              <a:rPr lang="en-US" sz="4000" dirty="0" err="1"/>
              <a:t>Tp</a:t>
            </a:r>
            <a:r>
              <a:rPr lang="en-US" sz="4000" dirty="0"/>
              <a:t> 45 on max meds</a:t>
            </a:r>
          </a:p>
        </p:txBody>
      </p:sp>
    </p:spTree>
    <p:extLst>
      <p:ext uri="{BB962C8B-B14F-4D97-AF65-F5344CB8AC3E}">
        <p14:creationId xmlns:p14="http://schemas.microsoft.com/office/powerpoint/2010/main" val="27057790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188</Words>
  <Application>Microsoft Office PowerPoint</Application>
  <PresentationFormat>Widescreen</PresentationFormat>
  <Paragraphs>58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Aptos</vt:lpstr>
      <vt:lpstr>Aptos Display</vt:lpstr>
      <vt:lpstr>Arial</vt:lpstr>
      <vt:lpstr>Times New Roman</vt:lpstr>
      <vt:lpstr>Office Theme</vt:lpstr>
      <vt:lpstr>Q &amp; A Round Table: Tubes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Chang, Ta Chen</dc:creator>
  <cp:lastModifiedBy>Chang, Ta Chen</cp:lastModifiedBy>
  <cp:revision>4</cp:revision>
  <dcterms:created xsi:type="dcterms:W3CDTF">2026-01-02T17:21:35Z</dcterms:created>
  <dcterms:modified xsi:type="dcterms:W3CDTF">2026-01-02T17:57:16Z</dcterms:modified>
</cp:coreProperties>
</file>